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9601200" cy="12801600" type="A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537"/>
    <a:srgbClr val="167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147" autoAdjust="0"/>
    <p:restoredTop sz="94674" autoAdjust="0"/>
  </p:normalViewPr>
  <p:slideViewPr>
    <p:cSldViewPr snapToGrid="0">
      <p:cViewPr>
        <p:scale>
          <a:sx n="125" d="100"/>
          <a:sy n="125" d="100"/>
        </p:scale>
        <p:origin x="115" y="-3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A5EECAB-5622-44A5-8EFB-36BC88C837C9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499472-BF77-401D-A292-48B17A351C2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503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6474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7209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3469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13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6059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693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456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692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03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119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401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101E4-E360-435E-9CB5-1A900803840A}" type="datetimeFigureOut">
              <a:rPr lang="en-ID" smtClean="0"/>
              <a:t>08/07/2026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1A2EB-E0DD-45DA-8A11-0F37BFF976B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5107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5" Type="http://schemas.openxmlformats.org/officeDocument/2006/relationships/image" Target="../media/image14.emf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em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9D47EB06-9187-45B2-056F-804E58F80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1" t="78741" r="44417" b="8678"/>
          <a:stretch/>
        </p:blipFill>
        <p:spPr>
          <a:xfrm>
            <a:off x="7067441" y="12434649"/>
            <a:ext cx="1331381" cy="288417"/>
          </a:xfrm>
          <a:prstGeom prst="rect">
            <a:avLst/>
          </a:prstGeom>
        </p:spPr>
      </p:pic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EAB266CD-8188-4CF9-8AF2-5E1EF28EC67A}"/>
              </a:ext>
            </a:extLst>
          </p:cNvPr>
          <p:cNvSpPr/>
          <p:nvPr/>
        </p:nvSpPr>
        <p:spPr>
          <a:xfrm rot="2653623">
            <a:off x="8943722" y="11279033"/>
            <a:ext cx="394223" cy="1630314"/>
          </a:xfrm>
          <a:prstGeom prst="roundRect">
            <a:avLst>
              <a:gd name="adj" fmla="val 50000"/>
            </a:avLst>
          </a:prstGeom>
          <a:solidFill>
            <a:srgbClr val="F28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CD2B353-4D59-4409-8C06-398078EA6CB9}"/>
              </a:ext>
            </a:extLst>
          </p:cNvPr>
          <p:cNvSpPr/>
          <p:nvPr/>
        </p:nvSpPr>
        <p:spPr>
          <a:xfrm>
            <a:off x="2256883" y="0"/>
            <a:ext cx="295927" cy="597212"/>
          </a:xfrm>
          <a:prstGeom prst="roundRect">
            <a:avLst>
              <a:gd name="adj" fmla="val 36634"/>
            </a:avLst>
          </a:prstGeom>
          <a:solidFill>
            <a:srgbClr val="F28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FC3A6DF-F6A0-419B-A3F0-002194D3BCB7}"/>
              </a:ext>
            </a:extLst>
          </p:cNvPr>
          <p:cNvSpPr/>
          <p:nvPr/>
        </p:nvSpPr>
        <p:spPr>
          <a:xfrm>
            <a:off x="2390532" y="-32216"/>
            <a:ext cx="7229718" cy="810242"/>
          </a:xfrm>
          <a:prstGeom prst="roundRect">
            <a:avLst>
              <a:gd name="adj" fmla="val 23720"/>
            </a:avLst>
          </a:prstGeom>
          <a:gradFill flip="none" rotWithShape="1">
            <a:gsLst>
              <a:gs pos="0">
                <a:srgbClr val="167A5B">
                  <a:shade val="30000"/>
                  <a:satMod val="115000"/>
                </a:srgbClr>
              </a:gs>
              <a:gs pos="50000">
                <a:srgbClr val="167A5B">
                  <a:shade val="67500"/>
                  <a:satMod val="115000"/>
                </a:srgbClr>
              </a:gs>
              <a:gs pos="100000">
                <a:srgbClr val="167A5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EC79F3D7-E6FD-4138-B588-18C09513C030}"/>
              </a:ext>
            </a:extLst>
          </p:cNvPr>
          <p:cNvSpPr/>
          <p:nvPr/>
        </p:nvSpPr>
        <p:spPr>
          <a:xfrm>
            <a:off x="6967168" y="-55755"/>
            <a:ext cx="145994" cy="398870"/>
          </a:xfrm>
          <a:prstGeom prst="roundRect">
            <a:avLst>
              <a:gd name="adj" fmla="val 36634"/>
            </a:avLst>
          </a:prstGeom>
          <a:solidFill>
            <a:srgbClr val="F28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94941A41-A557-4381-9DA1-BA2558559F0B}"/>
              </a:ext>
            </a:extLst>
          </p:cNvPr>
          <p:cNvSpPr/>
          <p:nvPr/>
        </p:nvSpPr>
        <p:spPr>
          <a:xfrm>
            <a:off x="7048391" y="-32219"/>
            <a:ext cx="2552809" cy="437057"/>
          </a:xfrm>
          <a:prstGeom prst="roundRect">
            <a:avLst>
              <a:gd name="adj" fmla="val 23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43BE9E-A37A-0D97-8112-A3173DB63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15" y="104922"/>
            <a:ext cx="1880259" cy="8622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8BC808A-D639-C72C-78AD-9E2193EAF72B}"/>
              </a:ext>
            </a:extLst>
          </p:cNvPr>
          <p:cNvSpPr txBox="1"/>
          <p:nvPr/>
        </p:nvSpPr>
        <p:spPr>
          <a:xfrm>
            <a:off x="2256585" y="47469"/>
            <a:ext cx="4902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" panose="020B0004020202020204" pitchFamily="34" charset="0"/>
              </a:rPr>
              <a:t>LAPORAN PUBLIKASI PT BPRS AL IHSAN</a:t>
            </a:r>
          </a:p>
          <a:p>
            <a:pPr algn="ctr"/>
            <a:r>
              <a:rPr lang="en-US" sz="1400" dirty="0" err="1">
                <a:solidFill>
                  <a:schemeClr val="bg1"/>
                </a:solidFill>
                <a:latin typeface="Aptos" panose="020B0004020202020204" pitchFamily="34" charset="0"/>
              </a:rPr>
              <a:t>Posisi</a:t>
            </a:r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: Juni 2026</a:t>
            </a:r>
            <a:endParaRPr lang="en-ID" sz="14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B0334F-EB8C-33FB-DD27-C3570B854EF5}"/>
              </a:ext>
            </a:extLst>
          </p:cNvPr>
          <p:cNvSpPr txBox="1"/>
          <p:nvPr/>
        </p:nvSpPr>
        <p:spPr>
          <a:xfrm>
            <a:off x="77171" y="825769"/>
            <a:ext cx="1845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67A5B"/>
                </a:solidFill>
                <a:latin typeface="Aptos Narrow" panose="020B0004020202020204" pitchFamily="34" charset="0"/>
              </a:rPr>
              <a:t>LAPORAN POSISI KEUANGAN</a:t>
            </a:r>
            <a:endParaRPr lang="en-ID" sz="11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38985D-DC24-01D8-DFE2-F501EDBFC47A}"/>
              </a:ext>
            </a:extLst>
          </p:cNvPr>
          <p:cNvSpPr txBox="1"/>
          <p:nvPr/>
        </p:nvSpPr>
        <p:spPr>
          <a:xfrm>
            <a:off x="3128917" y="834388"/>
            <a:ext cx="1375698" cy="281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67A5B"/>
                </a:solidFill>
                <a:latin typeface="Aptos Narrow" panose="020B0004020202020204" pitchFamily="34" charset="0"/>
              </a:rPr>
              <a:t>LAPORAN LABA RUGI</a:t>
            </a:r>
            <a:endParaRPr lang="en-ID" sz="11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B50EF0-B937-0F52-E1B8-FD24331B873A}"/>
              </a:ext>
            </a:extLst>
          </p:cNvPr>
          <p:cNvSpPr txBox="1"/>
          <p:nvPr/>
        </p:nvSpPr>
        <p:spPr>
          <a:xfrm>
            <a:off x="6231547" y="826772"/>
            <a:ext cx="2291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67A5B"/>
                </a:solidFill>
                <a:latin typeface="Aptos Narrow" panose="020B0004020202020204" pitchFamily="34" charset="0"/>
              </a:rPr>
              <a:t>LAPORAN KOMITMEN &amp; KONTINJENSI</a:t>
            </a:r>
            <a:endParaRPr lang="en-ID" sz="11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DEDD9C0-9013-A9E6-53DB-6017F44F20EE}"/>
              </a:ext>
            </a:extLst>
          </p:cNvPr>
          <p:cNvSpPr txBox="1"/>
          <p:nvPr/>
        </p:nvSpPr>
        <p:spPr>
          <a:xfrm>
            <a:off x="66356" y="6573761"/>
            <a:ext cx="2759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67A5B"/>
                </a:solidFill>
                <a:latin typeface="Aptos Narrow" panose="020B0004020202020204" pitchFamily="34" charset="0"/>
              </a:rPr>
              <a:t>SUMBER DANA &amp; PENGGUNAAN DANA KEBAJIKAN</a:t>
            </a:r>
          </a:p>
          <a:p>
            <a:r>
              <a:rPr lang="en-US" sz="1000" dirty="0">
                <a:solidFill>
                  <a:srgbClr val="167A5B"/>
                </a:solidFill>
                <a:latin typeface="Aptos Narrow" panose="020B0004020202020204" pitchFamily="34" charset="0"/>
              </a:rPr>
              <a:t>(QORDHUL HASAN)</a:t>
            </a:r>
            <a:endParaRPr lang="en-ID" sz="10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7620B6-D499-F2C4-8BBC-8FFAC8C5543C}"/>
              </a:ext>
            </a:extLst>
          </p:cNvPr>
          <p:cNvSpPr txBox="1"/>
          <p:nvPr/>
        </p:nvSpPr>
        <p:spPr>
          <a:xfrm>
            <a:off x="77172" y="5219126"/>
            <a:ext cx="1153829" cy="259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67A5B"/>
                </a:solidFill>
                <a:latin typeface="Aptos Narrow" panose="020B0004020202020204" pitchFamily="34" charset="0"/>
              </a:rPr>
              <a:t>RASIO KEUANGAN</a:t>
            </a:r>
            <a:endParaRPr lang="en-ID" sz="11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27D215-B3B9-1470-F490-326060AC7CA9}"/>
              </a:ext>
            </a:extLst>
          </p:cNvPr>
          <p:cNvSpPr txBox="1"/>
          <p:nvPr/>
        </p:nvSpPr>
        <p:spPr>
          <a:xfrm>
            <a:off x="3138584" y="5207906"/>
            <a:ext cx="1914318" cy="220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67A5B"/>
                </a:solidFill>
                <a:latin typeface="Aptos Narrow" panose="020B0004020202020204" pitchFamily="34" charset="0"/>
              </a:rPr>
              <a:t>KUALITAS AKTIVA PRODUKTIF</a:t>
            </a:r>
            <a:endParaRPr lang="en-ID" sz="11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EF97FD5-9F5E-08DB-1718-5B71CFFBAFA9}"/>
              </a:ext>
            </a:extLst>
          </p:cNvPr>
          <p:cNvSpPr txBox="1"/>
          <p:nvPr/>
        </p:nvSpPr>
        <p:spPr>
          <a:xfrm>
            <a:off x="77281" y="8577912"/>
            <a:ext cx="1607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167A5B"/>
                </a:solidFill>
                <a:latin typeface="Aptos Narrow" panose="020B0004020202020204" pitchFamily="34" charset="0"/>
              </a:rPr>
              <a:t>DISTRIBUSI BAGI HASIL</a:t>
            </a:r>
            <a:endParaRPr lang="en-ID" sz="12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E91032-3EE1-F3CE-DC23-3CAB7509155A}"/>
              </a:ext>
            </a:extLst>
          </p:cNvPr>
          <p:cNvSpPr txBox="1"/>
          <p:nvPr/>
        </p:nvSpPr>
        <p:spPr>
          <a:xfrm>
            <a:off x="6231547" y="3152841"/>
            <a:ext cx="2276210" cy="281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67A5B"/>
                </a:solidFill>
                <a:latin typeface="Aptos Narrow" panose="020B0004020202020204" pitchFamily="34" charset="0"/>
              </a:rPr>
              <a:t>SUMBER DAN PENYALURAN DANA ZIS</a:t>
            </a:r>
            <a:endParaRPr lang="en-ID" sz="11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2040AC-2816-6AEE-7557-C1B85EEF1B27}"/>
              </a:ext>
            </a:extLst>
          </p:cNvPr>
          <p:cNvSpPr txBox="1"/>
          <p:nvPr/>
        </p:nvSpPr>
        <p:spPr>
          <a:xfrm>
            <a:off x="4505786" y="8594838"/>
            <a:ext cx="1483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167A5B"/>
                </a:solidFill>
                <a:latin typeface="Aptos Narrow" panose="020B0004020202020204" pitchFamily="34" charset="0"/>
              </a:rPr>
              <a:t>INFORMASI LAINNYA</a:t>
            </a:r>
            <a:endParaRPr lang="en-ID" sz="1200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AC763904-5408-4FCE-F052-DB624D6E2C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1" t="31412" r="18663" b="55267"/>
          <a:stretch/>
        </p:blipFill>
        <p:spPr>
          <a:xfrm>
            <a:off x="2616768" y="12438854"/>
            <a:ext cx="2166405" cy="30540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2CC7FDF-9CC3-38AD-9300-BCDF0EDFAD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1" t="45318" r="24956" b="38577"/>
          <a:stretch/>
        </p:blipFill>
        <p:spPr>
          <a:xfrm>
            <a:off x="4970933" y="12381565"/>
            <a:ext cx="1962373" cy="36918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5795961-92C6-CE9E-8280-5ABFE620B4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1" t="13260" r="5050" b="70064"/>
          <a:stretch/>
        </p:blipFill>
        <p:spPr>
          <a:xfrm>
            <a:off x="33845" y="12393081"/>
            <a:ext cx="2451425" cy="359349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087AB17D-5F80-4F52-ABC1-3753904E5470}"/>
              </a:ext>
            </a:extLst>
          </p:cNvPr>
          <p:cNvGrpSpPr/>
          <p:nvPr/>
        </p:nvGrpSpPr>
        <p:grpSpPr>
          <a:xfrm>
            <a:off x="7034974" y="20445"/>
            <a:ext cx="2455458" cy="289823"/>
            <a:chOff x="7034974" y="20445"/>
            <a:chExt cx="2455458" cy="289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D241CA7-85C5-2672-D2A5-8E0A26A18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8419" y="20445"/>
              <a:ext cx="549291" cy="288378"/>
            </a:xfrm>
            <a:prstGeom prst="rect">
              <a:avLst/>
            </a:prstGeom>
          </p:spPr>
        </p:pic>
        <p:pic>
          <p:nvPicPr>
            <p:cNvPr id="17" name="Picture 3" descr="Download IB Perbankan Syariah Vector Logo - IDN GRAFIS">
              <a:extLst>
                <a:ext uri="{FF2B5EF4-FFF2-40B4-BE49-F238E27FC236}">
                  <a16:creationId xmlns:a16="http://schemas.microsoft.com/office/drawing/2014/main" id="{3D786A7A-F9C5-8D9E-BD4D-D74128269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7490" y="42518"/>
              <a:ext cx="232942" cy="26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F8C799C-1EBD-447C-AD7D-0072F43493C3}"/>
                </a:ext>
              </a:extLst>
            </p:cNvPr>
            <p:cNvSpPr txBox="1"/>
            <p:nvPr/>
          </p:nvSpPr>
          <p:spPr>
            <a:xfrm>
              <a:off x="7034974" y="46132"/>
              <a:ext cx="9055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00" dirty="0" err="1"/>
                <a:t>Terdaftar</a:t>
              </a:r>
              <a:r>
                <a:rPr lang="en-US" sz="500" dirty="0"/>
                <a:t> dan </a:t>
              </a:r>
              <a:r>
                <a:rPr lang="en-US" sz="500" dirty="0" err="1"/>
                <a:t>diawasi</a:t>
              </a:r>
              <a:r>
                <a:rPr lang="en-US" sz="500" dirty="0"/>
                <a:t> oleh</a:t>
              </a:r>
            </a:p>
            <a:p>
              <a:pPr algn="r"/>
              <a:r>
                <a:rPr lang="en-US" sz="550" b="1" dirty="0" err="1"/>
                <a:t>Otoritas</a:t>
              </a:r>
              <a:r>
                <a:rPr lang="en-US" sz="550" b="1" dirty="0"/>
                <a:t> Jasa </a:t>
              </a:r>
              <a:r>
                <a:rPr lang="en-US" sz="550" b="1" dirty="0" err="1"/>
                <a:t>Keuangan</a:t>
              </a:r>
              <a:endParaRPr lang="en-ID" sz="550" b="1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7F6838D-6146-466E-9CD0-F0880666595A}"/>
                </a:ext>
              </a:extLst>
            </p:cNvPr>
            <p:cNvSpPr txBox="1"/>
            <p:nvPr/>
          </p:nvSpPr>
          <p:spPr>
            <a:xfrm>
              <a:off x="7787927" y="50156"/>
              <a:ext cx="9055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00" dirty="0"/>
                <a:t>Bank </a:t>
              </a:r>
              <a:r>
                <a:rPr lang="en-US" sz="500" dirty="0" err="1"/>
                <a:t>merupakan</a:t>
              </a:r>
              <a:r>
                <a:rPr lang="en-US" sz="500" dirty="0"/>
                <a:t> </a:t>
              </a:r>
              <a:r>
                <a:rPr lang="en-US" sz="500" dirty="0" err="1"/>
                <a:t>peserta</a:t>
              </a:r>
              <a:r>
                <a:rPr lang="en-US" sz="500" dirty="0"/>
                <a:t> program </a:t>
              </a:r>
              <a:r>
                <a:rPr lang="en-US" sz="500" dirty="0" err="1"/>
                <a:t>penjaminan</a:t>
              </a:r>
              <a:r>
                <a:rPr lang="en-US" sz="500" dirty="0"/>
                <a:t> </a:t>
              </a:r>
              <a:r>
                <a:rPr lang="en-US" sz="500" b="1" dirty="0"/>
                <a:t>LPS</a:t>
              </a:r>
              <a:endParaRPr lang="en-ID" sz="550" b="1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3AF83A-6797-4932-9D3E-8FAC5D0CB4F4}"/>
                </a:ext>
              </a:extLst>
            </p:cNvPr>
            <p:cNvCxnSpPr/>
            <p:nvPr/>
          </p:nvCxnSpPr>
          <p:spPr>
            <a:xfrm>
              <a:off x="7896004" y="57619"/>
              <a:ext cx="0" cy="23875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016828F-E969-429F-A252-B75E3DE0BAC4}"/>
                </a:ext>
              </a:extLst>
            </p:cNvPr>
            <p:cNvCxnSpPr/>
            <p:nvPr/>
          </p:nvCxnSpPr>
          <p:spPr>
            <a:xfrm>
              <a:off x="9205692" y="57619"/>
              <a:ext cx="0" cy="23875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E9B9C7A-BA4B-4612-ABE9-6D23EB9E1EFA}"/>
              </a:ext>
            </a:extLst>
          </p:cNvPr>
          <p:cNvSpPr/>
          <p:nvPr/>
        </p:nvSpPr>
        <p:spPr>
          <a:xfrm rot="2591856">
            <a:off x="8816924" y="11795153"/>
            <a:ext cx="1606651" cy="1897655"/>
          </a:xfrm>
          <a:prstGeom prst="roundRect">
            <a:avLst>
              <a:gd name="adj" fmla="val 23720"/>
            </a:avLst>
          </a:prstGeom>
          <a:gradFill flip="none" rotWithShape="1">
            <a:gsLst>
              <a:gs pos="0">
                <a:srgbClr val="167A5B">
                  <a:shade val="30000"/>
                  <a:satMod val="115000"/>
                </a:srgbClr>
              </a:gs>
              <a:gs pos="50000">
                <a:srgbClr val="167A5B">
                  <a:shade val="67500"/>
                  <a:satMod val="115000"/>
                </a:srgbClr>
              </a:gs>
              <a:gs pos="100000">
                <a:srgbClr val="167A5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0AAA2E4-3758-4524-9335-BE912668D9A8}"/>
              </a:ext>
            </a:extLst>
          </p:cNvPr>
          <p:cNvSpPr txBox="1"/>
          <p:nvPr/>
        </p:nvSpPr>
        <p:spPr>
          <a:xfrm>
            <a:off x="2603877" y="864688"/>
            <a:ext cx="634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(</a:t>
            </a:r>
            <a:r>
              <a:rPr lang="en-US" sz="700" b="1" dirty="0" err="1">
                <a:solidFill>
                  <a:srgbClr val="167A5B"/>
                </a:solidFill>
                <a:latin typeface="Aptos Narrow" panose="020B0004020202020204" pitchFamily="34" charset="0"/>
              </a:rPr>
              <a:t>Ribuan</a:t>
            </a:r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 Rp)</a:t>
            </a:r>
            <a:endParaRPr lang="en-ID" sz="700" b="1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E16F825-C415-41AE-82CE-F33317AA7AB1}"/>
              </a:ext>
            </a:extLst>
          </p:cNvPr>
          <p:cNvSpPr txBox="1"/>
          <p:nvPr/>
        </p:nvSpPr>
        <p:spPr>
          <a:xfrm>
            <a:off x="5688315" y="862605"/>
            <a:ext cx="634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(</a:t>
            </a:r>
            <a:r>
              <a:rPr lang="en-US" sz="700" b="1" dirty="0" err="1">
                <a:solidFill>
                  <a:srgbClr val="167A5B"/>
                </a:solidFill>
                <a:latin typeface="Aptos Narrow" panose="020B0004020202020204" pitchFamily="34" charset="0"/>
              </a:rPr>
              <a:t>Ribuan</a:t>
            </a:r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 Rp)</a:t>
            </a:r>
            <a:endParaRPr lang="en-ID" sz="700" b="1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0B2604-DBE6-4766-AF6A-70E14E8A9538}"/>
              </a:ext>
            </a:extLst>
          </p:cNvPr>
          <p:cNvSpPr txBox="1"/>
          <p:nvPr/>
        </p:nvSpPr>
        <p:spPr>
          <a:xfrm>
            <a:off x="8897361" y="848860"/>
            <a:ext cx="634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(</a:t>
            </a:r>
            <a:r>
              <a:rPr lang="en-US" sz="700" b="1" dirty="0" err="1">
                <a:solidFill>
                  <a:srgbClr val="167A5B"/>
                </a:solidFill>
                <a:latin typeface="Aptos Narrow" panose="020B0004020202020204" pitchFamily="34" charset="0"/>
              </a:rPr>
              <a:t>Ribuan</a:t>
            </a:r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 Rp)</a:t>
            </a:r>
            <a:endParaRPr lang="en-ID" sz="700" b="1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47B6A7-F511-412E-807B-41B4ECCE9C25}"/>
              </a:ext>
            </a:extLst>
          </p:cNvPr>
          <p:cNvSpPr txBox="1"/>
          <p:nvPr/>
        </p:nvSpPr>
        <p:spPr>
          <a:xfrm>
            <a:off x="8888616" y="3189821"/>
            <a:ext cx="634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(</a:t>
            </a:r>
            <a:r>
              <a:rPr lang="en-US" sz="700" b="1" dirty="0" err="1">
                <a:solidFill>
                  <a:srgbClr val="167A5B"/>
                </a:solidFill>
                <a:latin typeface="Aptos Narrow" panose="020B0004020202020204" pitchFamily="34" charset="0"/>
              </a:rPr>
              <a:t>Ribuan</a:t>
            </a:r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 Rp)</a:t>
            </a:r>
            <a:endParaRPr lang="en-ID" sz="700" b="1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243ED2-D269-43F5-8F71-BC62F28C679A}"/>
              </a:ext>
            </a:extLst>
          </p:cNvPr>
          <p:cNvSpPr txBox="1"/>
          <p:nvPr/>
        </p:nvSpPr>
        <p:spPr>
          <a:xfrm>
            <a:off x="2588824" y="6761142"/>
            <a:ext cx="634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(</a:t>
            </a:r>
            <a:r>
              <a:rPr lang="en-US" sz="700" b="1" dirty="0" err="1">
                <a:solidFill>
                  <a:srgbClr val="167A5B"/>
                </a:solidFill>
                <a:latin typeface="Aptos Narrow" panose="020B0004020202020204" pitchFamily="34" charset="0"/>
              </a:rPr>
              <a:t>Ribuan</a:t>
            </a:r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 Rp)</a:t>
            </a:r>
            <a:endParaRPr lang="en-ID" sz="700" b="1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FD85377-48D6-4589-B2BB-950795A922D8}"/>
              </a:ext>
            </a:extLst>
          </p:cNvPr>
          <p:cNvSpPr txBox="1"/>
          <p:nvPr/>
        </p:nvSpPr>
        <p:spPr>
          <a:xfrm>
            <a:off x="3911713" y="8643856"/>
            <a:ext cx="6341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(</a:t>
            </a:r>
            <a:r>
              <a:rPr lang="en-US" sz="700" b="1" dirty="0" err="1">
                <a:solidFill>
                  <a:srgbClr val="167A5B"/>
                </a:solidFill>
                <a:latin typeface="Aptos Narrow" panose="020B0004020202020204" pitchFamily="34" charset="0"/>
              </a:rPr>
              <a:t>Ribuan</a:t>
            </a:r>
            <a:r>
              <a:rPr lang="en-US" sz="700" b="1" dirty="0">
                <a:solidFill>
                  <a:srgbClr val="167A5B"/>
                </a:solidFill>
                <a:latin typeface="Aptos Narrow" panose="020B0004020202020204" pitchFamily="34" charset="0"/>
              </a:rPr>
              <a:t> Rp)</a:t>
            </a:r>
            <a:endParaRPr lang="en-ID" sz="700" b="1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9574279-5616-4959-93C2-B8A9447ADB95}"/>
              </a:ext>
            </a:extLst>
          </p:cNvPr>
          <p:cNvSpPr txBox="1"/>
          <p:nvPr/>
        </p:nvSpPr>
        <p:spPr>
          <a:xfrm>
            <a:off x="8820150" y="5250427"/>
            <a:ext cx="7021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167A5B"/>
                </a:solidFill>
                <a:latin typeface="Aptos Narrow" panose="020B0004020202020204" pitchFamily="34" charset="0"/>
              </a:rPr>
              <a:t>(</a:t>
            </a:r>
            <a:r>
              <a:rPr lang="en-US" sz="800" b="1" dirty="0" err="1">
                <a:solidFill>
                  <a:srgbClr val="167A5B"/>
                </a:solidFill>
                <a:latin typeface="Aptos Narrow" panose="020B0004020202020204" pitchFamily="34" charset="0"/>
              </a:rPr>
              <a:t>Ribuan</a:t>
            </a:r>
            <a:r>
              <a:rPr lang="en-US" sz="800" b="1" dirty="0">
                <a:solidFill>
                  <a:srgbClr val="167A5B"/>
                </a:solidFill>
                <a:latin typeface="Aptos Narrow" panose="020B0004020202020204" pitchFamily="34" charset="0"/>
              </a:rPr>
              <a:t> Rp)</a:t>
            </a:r>
            <a:endParaRPr lang="en-ID" sz="800" b="1" dirty="0">
              <a:solidFill>
                <a:srgbClr val="167A5B"/>
              </a:solidFill>
              <a:latin typeface="Aptos Narrow" panose="020B00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131DB9C-5A28-B7B9-E58F-35CD6C889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036" y="1034022"/>
            <a:ext cx="2959881" cy="41724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D946EB-1101-E3AC-1EAD-F09297B76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12" y="1034021"/>
            <a:ext cx="2991675" cy="41449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3DFA1F-BBB8-0E94-B890-952F759AFE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2467" y="1046712"/>
            <a:ext cx="3109697" cy="21137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19C5EE-E0B7-A70D-7D12-4D833B640F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2467" y="3362090"/>
            <a:ext cx="3163142" cy="182952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CAC7CDD-4F87-79F8-2029-C2953A59DB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711" y="6924621"/>
            <a:ext cx="3044984" cy="169032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2212748-CDC9-BF4A-0939-D4CBE9C4A5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1383" y="5408636"/>
            <a:ext cx="6264226" cy="318620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8BE40FE-CF4E-E399-6899-FFD44D469D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040" y="8815976"/>
            <a:ext cx="4339144" cy="350404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5F08275-69A0-5181-01B4-F9577625EC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4870" y="8814941"/>
            <a:ext cx="4910739" cy="227076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C6346283-27FE-8F6E-859B-5E2BEB48B1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83180" y="10666435"/>
            <a:ext cx="1680274" cy="127873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FE7EBE1-3099-CBDA-34C8-D1792DADF8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9036" y="5412709"/>
            <a:ext cx="2969548" cy="118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6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965</TotalTime>
  <Words>86</Words>
  <Application>Microsoft Office PowerPoint</Application>
  <PresentationFormat>A3 Paper (297x420 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Narrow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hp</dc:creator>
  <cp:lastModifiedBy>bprs alihsan</cp:lastModifiedBy>
  <cp:revision>23</cp:revision>
  <cp:lastPrinted>2025-04-17T07:55:32Z</cp:lastPrinted>
  <dcterms:created xsi:type="dcterms:W3CDTF">2024-07-16T02:16:04Z</dcterms:created>
  <dcterms:modified xsi:type="dcterms:W3CDTF">2026-07-08T07:57:51Z</dcterms:modified>
</cp:coreProperties>
</file>